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Open Sans Extra Bold" charset="1" panose="020B0906030804020204"/>
      <p:regular r:id="rId15"/>
    </p:embeddedFon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  <p:embeddedFont>
      <p:font typeface="Oswald" charset="1" panose="00000500000000000000"/>
      <p:regular r:id="rId18"/>
    </p:embeddedFont>
    <p:embeddedFont>
      <p:font typeface="Montserrat Light" charset="1" panose="0000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003494" y="2649808"/>
            <a:ext cx="10743221" cy="4695410"/>
            <a:chOff x="0" y="0"/>
            <a:chExt cx="14324294" cy="62605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063748" y="0"/>
              <a:ext cx="6260546" cy="6260546"/>
            </a:xfrm>
            <a:custGeom>
              <a:avLst/>
              <a:gdLst/>
              <a:ahLst/>
              <a:cxnLst/>
              <a:rect r="r" b="b" t="t" l="l"/>
              <a:pathLst>
                <a:path h="6260546" w="6260546">
                  <a:moveTo>
                    <a:pt x="0" y="0"/>
                  </a:moveTo>
                  <a:lnTo>
                    <a:pt x="6260546" y="0"/>
                  </a:lnTo>
                  <a:lnTo>
                    <a:pt x="6260546" y="6260546"/>
                  </a:lnTo>
                  <a:lnTo>
                    <a:pt x="0" y="6260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352646"/>
              <a:ext cx="10820400" cy="2450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08"/>
                </a:lnSpc>
              </a:pPr>
              <a:r>
                <a:rPr lang="en-US" sz="13308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StaySharp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694736"/>
              <a:ext cx="7928967" cy="748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4"/>
                </a:lnSpc>
                <a:spcBef>
                  <a:spcPct val="0"/>
                </a:spcBef>
              </a:pPr>
              <a:r>
                <a:rPr lang="en-US" sz="3600" spc="-205">
                  <a:solidFill>
                    <a:srgbClr val="00000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Anti-Drowsiness Monitoring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21613" y="2722239"/>
            <a:ext cx="6627586" cy="5318375"/>
          </a:xfrm>
          <a:custGeom>
            <a:avLst/>
            <a:gdLst/>
            <a:ahLst/>
            <a:cxnLst/>
            <a:rect r="r" b="b" t="t" l="l"/>
            <a:pathLst>
              <a:path h="5318375" w="6627586">
                <a:moveTo>
                  <a:pt x="0" y="0"/>
                </a:moveTo>
                <a:lnTo>
                  <a:pt x="6627586" y="0"/>
                </a:lnTo>
                <a:lnTo>
                  <a:pt x="6627586" y="5318375"/>
                </a:lnTo>
                <a:lnTo>
                  <a:pt x="0" y="5318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49" t="0" r="-81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375" y="1919201"/>
            <a:ext cx="8088625" cy="88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1"/>
              </a:lnSpc>
            </a:pPr>
            <a:r>
              <a:rPr lang="en-US" sz="5574" spc="-317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Risks of Fatigued Driving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041" y="2932031"/>
            <a:ext cx="10319189" cy="250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14" indent="-334657" lvl="1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In Canada, fatigue is a factor in about 20% of fatal collisions annually, according to the Canadian Council of Motor Transport Administrators (CCMTA) </a:t>
            </a: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[1]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Drowsy driving impairs reaction time, decision-making, and awareness, increasing the risk of accidents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5375" y="5696947"/>
            <a:ext cx="7384405" cy="9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b="true" sz="5600" spc="-3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Impact on Road Safety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3041" y="6897255"/>
            <a:ext cx="10319189" cy="9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Fatigue-related crashes lead to severe injuries and fatalities, particularly among long-haul and night-shift drivers </a:t>
            </a: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[1]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5632"/>
            <a:ext cx="7912690" cy="90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4"/>
              </a:lnSpc>
            </a:pPr>
            <a:r>
              <a:rPr lang="en-US" sz="5600" spc="-3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Goal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96950"/>
            <a:ext cx="9149741" cy="149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Our program uses real-time heart rate data from wearable devices to detect driver drowsiness, helping prevent accidents and enhance road safety.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3577" y="4071316"/>
            <a:ext cx="2897684" cy="9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5600" spc="-3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4850" y="5236032"/>
            <a:ext cx="10319189" cy="452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Heart Rate Monitoring: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 Simulates heart rate and heart rate variability (HRV) patterns.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Drowsiness Detection: 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Assesses drowsiness levels and categorizes them by severity.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Alerts: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 Issues critical alerts to keep users attentive and safe.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Report: 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Summarizes daily drowsiness patterns, allowing users to identify trends and make adjustments to improve alertness.</a:t>
            </a:r>
          </a:p>
          <a:p>
            <a:pPr algn="l">
              <a:lnSpc>
                <a:spcPts val="39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1535514" y="1190643"/>
            <a:ext cx="2932415" cy="2351362"/>
            <a:chOff x="0" y="0"/>
            <a:chExt cx="1075555" cy="862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35514" y="3651439"/>
            <a:ext cx="2932415" cy="847111"/>
            <a:chOff x="0" y="0"/>
            <a:chExt cx="1075555" cy="3107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90172" y="5950393"/>
            <a:ext cx="2932415" cy="1748330"/>
            <a:chOff x="0" y="0"/>
            <a:chExt cx="1075555" cy="6412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5555" cy="641255"/>
            </a:xfrm>
            <a:custGeom>
              <a:avLst/>
              <a:gdLst/>
              <a:ahLst/>
              <a:cxnLst/>
              <a:rect r="r" b="b" t="t" l="l"/>
              <a:pathLst>
                <a:path h="64125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59411"/>
                  </a:lnTo>
                  <a:cubicBezTo>
                    <a:pt x="1075555" y="604612"/>
                    <a:pt x="1038913" y="641255"/>
                    <a:pt x="993712" y="641255"/>
                  </a:cubicBezTo>
                  <a:lnTo>
                    <a:pt x="81844" y="641255"/>
                  </a:lnTo>
                  <a:cubicBezTo>
                    <a:pt x="60137" y="641255"/>
                    <a:pt x="39320" y="632632"/>
                    <a:pt x="23971" y="617284"/>
                  </a:cubicBezTo>
                  <a:cubicBezTo>
                    <a:pt x="8623" y="601935"/>
                    <a:pt x="0" y="581118"/>
                    <a:pt x="0" y="55941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75555" cy="66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90172" y="7961780"/>
            <a:ext cx="2932415" cy="847111"/>
            <a:chOff x="0" y="0"/>
            <a:chExt cx="1075555" cy="3107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881072" y="3703778"/>
            <a:ext cx="2241299" cy="7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5"/>
              </a:lnSpc>
              <a:spcBef>
                <a:spcPct val="0"/>
              </a:spcBef>
            </a:pPr>
            <a:r>
              <a:rPr lang="en-US" sz="2040" spc="199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HEART RATE METRICS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35021" y="1566715"/>
            <a:ext cx="2733402" cy="156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detect patterns of drowsiness, stress, and alertness in real time, helping gauge the driver’s alertness level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39404" y="8165976"/>
            <a:ext cx="2135352" cy="39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1"/>
              </a:lnSpc>
              <a:spcBef>
                <a:spcPct val="0"/>
              </a:spcBef>
            </a:pPr>
            <a:r>
              <a:rPr lang="en-US" sz="2261" spc="22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ALERTS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89185" y="6391434"/>
            <a:ext cx="2534389" cy="85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Alerts through vibrations (wearables) and notifications.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-7000873">
            <a:off x="14574231" y="4470484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0157" y="1123342"/>
            <a:ext cx="3407686" cy="103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399" spc="-364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Test Run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1309" y="3086100"/>
            <a:ext cx="4887991" cy="4114800"/>
          </a:xfrm>
          <a:custGeom>
            <a:avLst/>
            <a:gdLst/>
            <a:ahLst/>
            <a:cxnLst/>
            <a:rect r="r" b="b" t="t" l="l"/>
            <a:pathLst>
              <a:path h="4114800" w="4887991">
                <a:moveTo>
                  <a:pt x="0" y="0"/>
                </a:moveTo>
                <a:lnTo>
                  <a:pt x="4887991" y="0"/>
                </a:lnTo>
                <a:lnTo>
                  <a:pt x="4887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147" y="1206772"/>
            <a:ext cx="8171418" cy="102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6337" spc="-361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Challenges Faced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0147" y="3070697"/>
            <a:ext cx="9149741" cy="200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14" indent="-334657" lvl="1">
              <a:lnSpc>
                <a:spcPts val="3999"/>
              </a:lnSpc>
              <a:buAutoNum type="arabicPeriod" startAt="1"/>
            </a:pPr>
            <a:r>
              <a:rPr lang="en-US" b="true" sz="3100" spc="-176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Limited Access to Real Data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Privacy restrictions from wearable APIs (such as Google Fit and Fitbit) prevent real-time access to user heart rate data.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0147" y="5658929"/>
            <a:ext cx="10319189" cy="250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00" spc="-176" b="true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2. Data Simulation</a:t>
            </a:r>
          </a:p>
          <a:p>
            <a:pPr algn="l" marL="669314" indent="-334657" lvl="1">
              <a:lnSpc>
                <a:spcPts val="3999"/>
              </a:lnSpc>
              <a:buFont typeface="Arial"/>
              <a:buChar char="•"/>
            </a:pP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Simulating realistic heart rate patterns is essential for our project; however, achieving accurate, lifelike data remains a challenge at this stage.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0078">
            <a:off x="-2336370" y="-1088575"/>
            <a:ext cx="6730141" cy="4483956"/>
          </a:xfrm>
          <a:custGeom>
            <a:avLst/>
            <a:gdLst/>
            <a:ahLst/>
            <a:cxnLst/>
            <a:rect r="r" b="b" t="t" l="l"/>
            <a:pathLst>
              <a:path h="4483956" w="6730141">
                <a:moveTo>
                  <a:pt x="0" y="0"/>
                </a:moveTo>
                <a:lnTo>
                  <a:pt x="6730140" y="0"/>
                </a:lnTo>
                <a:lnTo>
                  <a:pt x="6730140" y="4483956"/>
                </a:lnTo>
                <a:lnTo>
                  <a:pt x="0" y="448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06068">
            <a:off x="13263621" y="6661604"/>
            <a:ext cx="6730141" cy="4483956"/>
          </a:xfrm>
          <a:custGeom>
            <a:avLst/>
            <a:gdLst/>
            <a:ahLst/>
            <a:cxnLst/>
            <a:rect r="r" b="b" t="t" l="l"/>
            <a:pathLst>
              <a:path h="4483956" w="6730141">
                <a:moveTo>
                  <a:pt x="0" y="0"/>
                </a:moveTo>
                <a:lnTo>
                  <a:pt x="6730141" y="0"/>
                </a:lnTo>
                <a:lnTo>
                  <a:pt x="6730141" y="4483956"/>
                </a:lnTo>
                <a:lnTo>
                  <a:pt x="0" y="448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2334" y="1965246"/>
            <a:ext cx="7603331" cy="9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5600" spc="-3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Goals/Scalibility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1167" y="3302128"/>
            <a:ext cx="12945666" cy="365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45" indent="-302273" lvl="1">
              <a:lnSpc>
                <a:spcPts val="3612"/>
              </a:lnSpc>
              <a:buFont typeface="Arial"/>
              <a:buChar char="•"/>
            </a:pPr>
            <a:r>
              <a:rPr lang="en-US" b="true" sz="2800" spc="-1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Enhanced Data Quality:</a:t>
            </a:r>
            <a:r>
              <a:rPr lang="en-US" sz="2800" spc="-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 will leverage a proprietary device optimized for precise heart-rate data collection to improve the accuracy of our machine learning model for drowsiness detection.</a:t>
            </a:r>
          </a:p>
          <a:p>
            <a:pPr algn="l">
              <a:lnSpc>
                <a:spcPts val="3612"/>
              </a:lnSpc>
            </a:pPr>
          </a:p>
          <a:p>
            <a:pPr algn="l" marL="604545" indent="-302273" lvl="1">
              <a:lnSpc>
                <a:spcPts val="3612"/>
              </a:lnSpc>
              <a:buFont typeface="Arial"/>
              <a:buChar char="•"/>
            </a:pPr>
            <a:r>
              <a:rPr lang="en-US" b="true" sz="2800" spc="-1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Broad Compatibility:</a:t>
            </a:r>
            <a:r>
              <a:rPr lang="en-US" sz="2800" spc="-1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Our solution will also support popular wearable devices, like the Apple Watch and other mainstream wearables, ensuring wide accessibility and ease of integration.</a:t>
            </a:r>
          </a:p>
          <a:p>
            <a:pPr algn="l">
              <a:lnSpc>
                <a:spcPts val="361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07392">
            <a:off x="10718675" y="-41148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1" y="0"/>
                </a:lnTo>
                <a:lnTo>
                  <a:pt x="123521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2643" y="1995076"/>
            <a:ext cx="10833001" cy="9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4"/>
              </a:lnSpc>
            </a:pPr>
            <a:r>
              <a:rPr lang="en-US" sz="5600" spc="-3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2643" y="3553900"/>
            <a:ext cx="15192541" cy="9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00" spc="-176" b="true">
                <a:solidFill>
                  <a:srgbClr val="49494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[1]  </a:t>
            </a:r>
            <a:r>
              <a:rPr lang="en-US" sz="3100" spc="-176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Canadian Council of Motor Transport Administrators, "Fatigue-Related Collisions," [Online]. Available: https://ccmta.ca/en/fatigue-related-collisions.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570873"/>
            <a:ext cx="11680874" cy="303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DAGVaDekuFA</dc:identifier>
  <dcterms:modified xsi:type="dcterms:W3CDTF">2011-08-01T06:04:30Z</dcterms:modified>
  <cp:revision>1</cp:revision>
  <dc:title>Copy of Copy of Market for Loanable Funds</dc:title>
</cp:coreProperties>
</file>